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 id="2147483779" r:id="rId2"/>
  </p:sldMasterIdLst>
  <p:sldIdLst>
    <p:sldId id="267" r:id="rId3"/>
    <p:sldId id="268" r:id="rId4"/>
    <p:sldId id="270" r:id="rId5"/>
    <p:sldId id="274" r:id="rId6"/>
    <p:sldId id="277"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61" d="100"/>
          <a:sy n="161" d="100"/>
        </p:scale>
        <p:origin x="2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p>
            <a:r>
              <a:rPr lang="fr-FR"/>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2918167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670313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771204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fr-FR"/>
              <a:t>Modifiez le style du titre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A98EE3D-8CD1-4C3F-BD1C-C98C9596463C}" type="slidenum">
              <a:rPr lang="en-US" smtClean="0"/>
              <a:t>‹N°›</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767939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236288518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fr-FR"/>
              <a:t>Modifiez le style du titre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015815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D291B17-9318-49DB-B28B-6E5994AE9581}" type="datetime1">
              <a:rPr lang="en-US" smtClean="0"/>
              <a:t>7/2/2022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47938627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D291B17-9318-49DB-B28B-6E5994AE9581}" type="datetime1">
              <a:rPr lang="en-US" smtClean="0"/>
              <a:t>7/2/2022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937533145"/>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D291B17-9318-49DB-B28B-6E5994AE9581}" type="datetime1">
              <a:rPr lang="en-US" smtClean="0"/>
              <a:t>7/2/2022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2258248912"/>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91B17-9318-49DB-B28B-6E5994AE9581}" type="datetime1">
              <a:rPr lang="en-US" smtClean="0"/>
              <a:t>7/2/2022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4294682881"/>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fr-FR"/>
              <a:t>Modifiez le style du titre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D291B17-9318-49DB-B28B-6E5994AE9581}" type="datetime1">
              <a:rPr lang="en-US" smtClean="0"/>
              <a:t>7/2/2022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1791665838"/>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2856309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fr-FR"/>
              <a:t>Modifiez le style du titre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D291B17-9318-49DB-B28B-6E5994AE9581}" type="datetime1">
              <a:rPr lang="en-US" smtClean="0"/>
              <a:t>7/2/2022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2108421788"/>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631845502"/>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7/2/2022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a:t>
            </a:fld>
            <a:endParaRPr lang="en-US" dirty="0"/>
          </a:p>
        </p:txBody>
      </p:sp>
    </p:spTree>
    <p:extLst>
      <p:ext uri="{BB962C8B-B14F-4D97-AF65-F5344CB8AC3E}">
        <p14:creationId xmlns:p14="http://schemas.microsoft.com/office/powerpoint/2010/main" val="130349361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55480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584813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4205711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3846148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34541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763505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73302334-7E8B-4320-A1E2-4B05AC15A670}" type="datetimeFigureOut">
              <a:rPr lang="fr-FR" smtClean="0"/>
              <a:pPr/>
              <a:t>02/07/2022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08582E2-60D7-40E7-AECB-CED9E7320F8D}" type="slidenum">
              <a:rPr lang="fr-FR" smtClean="0"/>
              <a:pPr/>
              <a:t>‹N°›</a:t>
            </a:fld>
            <a:endParaRPr lang="fr-FR"/>
          </a:p>
        </p:txBody>
      </p:sp>
    </p:spTree>
    <p:extLst>
      <p:ext uri="{BB962C8B-B14F-4D97-AF65-F5344CB8AC3E}">
        <p14:creationId xmlns:p14="http://schemas.microsoft.com/office/powerpoint/2010/main" val="1477219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302334-7E8B-4320-A1E2-4B05AC15A670}" type="datetimeFigureOut">
              <a:rPr lang="fr-FR" smtClean="0"/>
              <a:pPr/>
              <a:t>02/07/2022</a:t>
            </a:fld>
            <a:endParaRPr lang="fr-FR"/>
          </a:p>
        </p:txBody>
      </p:sp>
      <p:sp>
        <p:nvSpPr>
          <p:cNvPr id="5" name="Espace réservé du pied de page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8582E2-60D7-40E7-AECB-CED9E7320F8D}" type="slidenum">
              <a:rPr lang="fr-FR" smtClean="0"/>
              <a:pPr/>
              <a:t>‹N°›</a:t>
            </a:fld>
            <a:endParaRPr lang="fr-FR"/>
          </a:p>
        </p:txBody>
      </p:sp>
    </p:spTree>
    <p:extLst>
      <p:ext uri="{BB962C8B-B14F-4D97-AF65-F5344CB8AC3E}">
        <p14:creationId xmlns:p14="http://schemas.microsoft.com/office/powerpoint/2010/main" val="301858559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73302334-7E8B-4320-A1E2-4B05AC15A670}" type="datetimeFigureOut">
              <a:rPr lang="fr-FR" smtClean="0"/>
              <a:pPr/>
              <a:t>02/07/2022</a:t>
            </a:fld>
            <a:endParaRPr lang="fr-FR"/>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fr-FR"/>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108582E2-60D7-40E7-AECB-CED9E7320F8D}" type="slidenum">
              <a:rPr lang="fr-FR" smtClean="0"/>
              <a:pPr/>
              <a:t>‹N°›</a:t>
            </a:fld>
            <a:endParaRPr lang="fr-FR"/>
          </a:p>
        </p:txBody>
      </p:sp>
    </p:spTree>
    <p:extLst>
      <p:ext uri="{BB962C8B-B14F-4D97-AF65-F5344CB8AC3E}">
        <p14:creationId xmlns:p14="http://schemas.microsoft.com/office/powerpoint/2010/main" val="4231331098"/>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hyperlink" Target="https://fr.calameo.com/read/005490876242bc4625275"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webp"/><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0F69D1C-65FE-12A7-10A5-974D2827404C}"/>
              </a:ext>
            </a:extLst>
          </p:cNvPr>
          <p:cNvSpPr/>
          <p:nvPr/>
        </p:nvSpPr>
        <p:spPr>
          <a:xfrm>
            <a:off x="0" y="-19050"/>
            <a:ext cx="12192000" cy="6896100"/>
          </a:xfrm>
          <a:prstGeom prst="rect">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id="{AE34ABAC-0E55-4C36-DC52-B6987084FD93}"/>
              </a:ext>
            </a:extLst>
          </p:cNvPr>
          <p:cNvSpPr/>
          <p:nvPr/>
        </p:nvSpPr>
        <p:spPr>
          <a:xfrm>
            <a:off x="-772160" y="2757481"/>
            <a:ext cx="7413350" cy="3312160"/>
          </a:xfrm>
          <a:prstGeom prst="ellips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8" name="Titre 447"/>
          <p:cNvSpPr>
            <a:spLocks noGrp="1"/>
          </p:cNvSpPr>
          <p:nvPr>
            <p:ph type="ctrTitle"/>
          </p:nvPr>
        </p:nvSpPr>
        <p:spPr>
          <a:xfrm>
            <a:off x="6096000" y="393934"/>
            <a:ext cx="5801804" cy="1704105"/>
          </a:xfrm>
          <a:solidFill>
            <a:srgbClr val="FFFF00"/>
          </a:solidFill>
          <a:ln w="28575">
            <a:solidFill>
              <a:schemeClr val="tx1"/>
            </a:solidFill>
          </a:ln>
        </p:spPr>
        <p:txBody>
          <a:bodyPr>
            <a:normAutofit fontScale="90000"/>
          </a:bodyPr>
          <a:lstStyle/>
          <a:p>
            <a:r>
              <a:rPr lang="fr-FR" sz="6000" b="1" dirty="0"/>
              <a:t>Les vacances de Jade et Augustin</a:t>
            </a:r>
          </a:p>
        </p:txBody>
      </p:sp>
      <p:sp>
        <p:nvSpPr>
          <p:cNvPr id="18" name="Ellipse 17">
            <a:extLst>
              <a:ext uri="{FF2B5EF4-FFF2-40B4-BE49-F238E27FC236}">
                <a16:creationId xmlns:a16="http://schemas.microsoft.com/office/drawing/2014/main" id="{AFDC7F4E-1D29-C2AA-ADAB-274C0BB67747}"/>
              </a:ext>
            </a:extLst>
          </p:cNvPr>
          <p:cNvSpPr/>
          <p:nvPr/>
        </p:nvSpPr>
        <p:spPr>
          <a:xfrm>
            <a:off x="5996608" y="3203159"/>
            <a:ext cx="7030720" cy="2744149"/>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Organigramme : Entrée manuelle 12">
            <a:extLst>
              <a:ext uri="{FF2B5EF4-FFF2-40B4-BE49-F238E27FC236}">
                <a16:creationId xmlns:a16="http://schemas.microsoft.com/office/drawing/2014/main" id="{611AAD0C-39F7-8976-C13C-0F225C2A12D8}"/>
              </a:ext>
            </a:extLst>
          </p:cNvPr>
          <p:cNvSpPr/>
          <p:nvPr/>
        </p:nvSpPr>
        <p:spPr>
          <a:xfrm rot="21438108">
            <a:off x="-30480" y="4648426"/>
            <a:ext cx="13319760" cy="2368785"/>
          </a:xfrm>
          <a:prstGeom prst="flowChartManualInpu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D73E7670-923B-4901-A053-8510B254E2DC}"/>
              </a:ext>
            </a:extLst>
          </p:cNvPr>
          <p:cNvSpPr/>
          <p:nvPr/>
        </p:nvSpPr>
        <p:spPr>
          <a:xfrm>
            <a:off x="10624044" y="3231103"/>
            <a:ext cx="72008" cy="13681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latin typeface="Calibri"/>
            </a:endParaRPr>
          </a:p>
        </p:txBody>
      </p:sp>
      <p:sp>
        <p:nvSpPr>
          <p:cNvPr id="449" name="Sous-titre 448"/>
          <p:cNvSpPr>
            <a:spLocks noGrp="1"/>
          </p:cNvSpPr>
          <p:nvPr>
            <p:ph type="subTitle" idx="1"/>
          </p:nvPr>
        </p:nvSpPr>
        <p:spPr>
          <a:xfrm>
            <a:off x="9689056" y="2511023"/>
            <a:ext cx="1941984" cy="720080"/>
          </a:xfrm>
          <a:solidFill>
            <a:schemeClr val="bg1"/>
          </a:solidFill>
          <a:ln w="76200">
            <a:solidFill>
              <a:srgbClr val="C00000"/>
            </a:solidFill>
          </a:ln>
        </p:spPr>
        <p:txBody>
          <a:bodyPr>
            <a:normAutofit/>
          </a:bodyPr>
          <a:lstStyle/>
          <a:p>
            <a:r>
              <a:rPr lang="fr-FR" sz="3600" dirty="0">
                <a:solidFill>
                  <a:schemeClr val="tx1"/>
                </a:solidFill>
                <a:latin typeface="Arial Black" panose="020B0A04020102020204" pitchFamily="34" charset="0"/>
              </a:rPr>
              <a:t>Jour 8</a:t>
            </a:r>
            <a:endParaRPr lang="fr-FR" dirty="0">
              <a:solidFill>
                <a:schemeClr val="tx1"/>
              </a:solidFill>
              <a:latin typeface="Arial Black" panose="020B0A04020102020204" pitchFamily="34" charset="0"/>
            </a:endParaRPr>
          </a:p>
        </p:txBody>
      </p:sp>
      <p:pic>
        <p:nvPicPr>
          <p:cNvPr id="4" name="Image 3">
            <a:extLst>
              <a:ext uri="{FF2B5EF4-FFF2-40B4-BE49-F238E27FC236}">
                <a16:creationId xmlns:a16="http://schemas.microsoft.com/office/drawing/2014/main" id="{C5E5BF62-F467-A8FB-779C-16156994493D}"/>
              </a:ext>
            </a:extLst>
          </p:cNvPr>
          <p:cNvPicPr>
            <a:picLocks noChangeAspect="1"/>
          </p:cNvPicPr>
          <p:nvPr/>
        </p:nvPicPr>
        <p:blipFill>
          <a:blip r:embed="rId2">
            <a:clrChange>
              <a:clrFrom>
                <a:srgbClr val="FFFFFF"/>
              </a:clrFrom>
              <a:clrTo>
                <a:srgbClr val="FFFFFF">
                  <a:alpha val="0"/>
                </a:srgbClr>
              </a:clrTo>
            </a:clrChange>
          </a:blip>
          <a:stretch>
            <a:fillRect/>
          </a:stretch>
        </p:blipFill>
        <p:spPr>
          <a:xfrm rot="430165">
            <a:off x="885087" y="1324753"/>
            <a:ext cx="5657850" cy="4286250"/>
          </a:xfrm>
          <a:prstGeom prst="rect">
            <a:avLst/>
          </a:prstGeom>
        </p:spPr>
      </p:pic>
    </p:spTree>
    <p:extLst>
      <p:ext uri="{BB962C8B-B14F-4D97-AF65-F5344CB8AC3E}">
        <p14:creationId xmlns:p14="http://schemas.microsoft.com/office/powerpoint/2010/main" val="3636296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p:txBody>
          <a:bodyPr/>
          <a:lstStyle/>
          <a:p>
            <a:pPr algn="ctr"/>
            <a:r>
              <a:rPr lang="fr-FR" dirty="0">
                <a:solidFill>
                  <a:srgbClr val="7030A0"/>
                </a:solidFill>
              </a:rPr>
              <a:t>L’histoire</a:t>
            </a:r>
          </a:p>
        </p:txBody>
      </p:sp>
      <p:sp>
        <p:nvSpPr>
          <p:cNvPr id="3" name="Espace réservé du contenu 2">
            <a:extLst>
              <a:ext uri="{FF2B5EF4-FFF2-40B4-BE49-F238E27FC236}">
                <a16:creationId xmlns:a16="http://schemas.microsoft.com/office/drawing/2014/main" id="{06A30C3B-572D-4BDE-AF4C-0DCB6411BA7C}"/>
              </a:ext>
            </a:extLst>
          </p:cNvPr>
          <p:cNvSpPr>
            <a:spLocks noGrp="1"/>
          </p:cNvSpPr>
          <p:nvPr>
            <p:ph idx="1"/>
          </p:nvPr>
        </p:nvSpPr>
        <p:spPr>
          <a:xfrm>
            <a:off x="4739356" y="1843933"/>
            <a:ext cx="7134570" cy="4525963"/>
          </a:xfrm>
        </p:spPr>
        <p:txBody>
          <a:bodyPr>
            <a:normAutofit/>
          </a:bodyPr>
          <a:lstStyle/>
          <a:p>
            <a:r>
              <a:rPr lang="fr-FR" sz="2800" dirty="0">
                <a:solidFill>
                  <a:schemeClr val="tx1"/>
                </a:solidFill>
              </a:rPr>
              <a:t>Et voilà ! Les vacances se terminent pour Jade et Augustin. C’est le jour du départ.</a:t>
            </a:r>
          </a:p>
          <a:p>
            <a:r>
              <a:rPr lang="fr-FR" sz="2800" dirty="0">
                <a:solidFill>
                  <a:schemeClr val="tx1"/>
                </a:solidFill>
              </a:rPr>
              <a:t>Augustin s’amuse à vérifier que les masses des bagages chargés ne dépassent pas le maximum autorisé.</a:t>
            </a:r>
          </a:p>
          <a:p>
            <a:r>
              <a:rPr lang="fr-FR" sz="2800" dirty="0">
                <a:solidFill>
                  <a:schemeClr val="tx1"/>
                </a:solidFill>
              </a:rPr>
              <a:t>Jade est concentrée sur les nouvelles du journal pendant que ses parents préparent le départ.</a:t>
            </a:r>
          </a:p>
        </p:txBody>
      </p:sp>
      <p:pic>
        <p:nvPicPr>
          <p:cNvPr id="4" name="Image 3">
            <a:extLst>
              <a:ext uri="{FF2B5EF4-FFF2-40B4-BE49-F238E27FC236}">
                <a16:creationId xmlns:a16="http://schemas.microsoft.com/office/drawing/2014/main" id="{D11C712A-4DDA-38BF-ACE2-75BBBC9128C9}"/>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1173480" y="1626158"/>
            <a:ext cx="3143706" cy="3605684"/>
          </a:xfrm>
          <a:prstGeom prst="rect">
            <a:avLst/>
          </a:prstGeom>
        </p:spPr>
      </p:pic>
    </p:spTree>
    <p:extLst>
      <p:ext uri="{BB962C8B-B14F-4D97-AF65-F5344CB8AC3E}">
        <p14:creationId xmlns:p14="http://schemas.microsoft.com/office/powerpoint/2010/main" val="1087189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a:xfrm>
            <a:off x="1847528" y="274638"/>
            <a:ext cx="8229600" cy="1354162"/>
          </a:xfrm>
        </p:spPr>
        <p:txBody>
          <a:bodyPr>
            <a:normAutofit/>
          </a:bodyPr>
          <a:lstStyle/>
          <a:p>
            <a:pPr algn="l"/>
            <a:r>
              <a:rPr lang="fr-FR" b="1" dirty="0">
                <a:solidFill>
                  <a:srgbClr val="7030A0"/>
                </a:solidFill>
              </a:rPr>
              <a:t>Les bagages d’Augustin</a:t>
            </a:r>
            <a:endParaRPr lang="fr-FR" dirty="0">
              <a:solidFill>
                <a:srgbClr val="7030A0"/>
              </a:solidFill>
            </a:endParaRPr>
          </a:p>
        </p:txBody>
      </p:sp>
      <p:sp>
        <p:nvSpPr>
          <p:cNvPr id="7" name="Espace réservé du contenu 2">
            <a:extLst>
              <a:ext uri="{FF2B5EF4-FFF2-40B4-BE49-F238E27FC236}">
                <a16:creationId xmlns:a16="http://schemas.microsoft.com/office/drawing/2014/main" id="{4C49654E-A2C5-46F1-9F41-290D0A4547B3}"/>
              </a:ext>
            </a:extLst>
          </p:cNvPr>
          <p:cNvSpPr>
            <a:spLocks noGrp="1"/>
          </p:cNvSpPr>
          <p:nvPr>
            <p:ph idx="1"/>
          </p:nvPr>
        </p:nvSpPr>
        <p:spPr>
          <a:xfrm>
            <a:off x="886691" y="1810688"/>
            <a:ext cx="9437633" cy="4570640"/>
          </a:xfrm>
        </p:spPr>
        <p:txBody>
          <a:bodyPr>
            <a:normAutofit lnSpcReduction="10000"/>
          </a:bodyPr>
          <a:lstStyle/>
          <a:p>
            <a:pPr marL="45720" indent="0">
              <a:buNone/>
            </a:pPr>
            <a:r>
              <a:rPr lang="fr-FR" sz="2400" b="1" dirty="0">
                <a:solidFill>
                  <a:prstClr val="black"/>
                </a:solidFill>
                <a:highlight>
                  <a:srgbClr val="C0C0C0"/>
                </a:highlight>
                <a:ea typeface="+mj-ea"/>
                <a:cs typeface="+mj-cs"/>
              </a:rPr>
              <a:t>Défi 27:</a:t>
            </a:r>
          </a:p>
          <a:p>
            <a:pPr marL="45720" indent="0">
              <a:buNone/>
            </a:pPr>
            <a:r>
              <a:rPr lang="fr-FR" sz="2400" b="1" dirty="0">
                <a:solidFill>
                  <a:prstClr val="black"/>
                </a:solidFill>
                <a:ea typeface="+mj-ea"/>
                <a:cs typeface="+mj-cs"/>
              </a:rPr>
              <a:t>Calcule avec les mesures d’Augustin.</a:t>
            </a:r>
          </a:p>
          <a:p>
            <a:pPr marL="45720" indent="0">
              <a:buNone/>
            </a:pPr>
            <a:r>
              <a:rPr lang="fr-FR" sz="2400" i="1" dirty="0">
                <a:latin typeface="Calibri" panose="020F0502020204030204" pitchFamily="34" charset="0"/>
                <a:cs typeface="Calibri" panose="020F0502020204030204" pitchFamily="34" charset="0"/>
              </a:rPr>
              <a:t>Augustin veut mettre 5 valises de 2,6 dm dans un coffre qui mesure 125 cm de large. </a:t>
            </a:r>
            <a:r>
              <a:rPr lang="fr-FR" sz="2400" b="1" i="1" dirty="0">
                <a:latin typeface="Calibri" panose="020F0502020204030204" pitchFamily="34" charset="0"/>
                <a:cs typeface="Calibri" panose="020F0502020204030204" pitchFamily="34" charset="0"/>
              </a:rPr>
              <a:t>Est-ce possible ? Oui/non</a:t>
            </a:r>
          </a:p>
          <a:p>
            <a:pPr marL="45720" indent="0">
              <a:buNone/>
            </a:pPr>
            <a:r>
              <a:rPr lang="fr-FR" sz="2400" i="1" dirty="0">
                <a:latin typeface="Calibri" panose="020F0502020204030204" pitchFamily="34" charset="0"/>
                <a:cs typeface="Calibri" panose="020F0502020204030204" pitchFamily="34" charset="0"/>
              </a:rPr>
              <a:t>Il croise sur la route une voiture de 3/2 tonne qui tracte une remorque avec un bateau. Elle pèse 3 200 kg. </a:t>
            </a:r>
            <a:r>
              <a:rPr lang="fr-FR" sz="2400" b="1" i="1" dirty="0">
                <a:latin typeface="Calibri" panose="020F0502020204030204" pitchFamily="34" charset="0"/>
                <a:cs typeface="Calibri" panose="020F0502020204030204" pitchFamily="34" charset="0"/>
              </a:rPr>
              <a:t>Combien pèse l’ensemble ? </a:t>
            </a:r>
          </a:p>
          <a:p>
            <a:pPr marL="45720" indent="0">
              <a:buNone/>
            </a:pPr>
            <a:r>
              <a:rPr lang="fr-FR" sz="2400" i="1" dirty="0">
                <a:latin typeface="Calibri" panose="020F0502020204030204" pitchFamily="34" charset="0"/>
                <a:cs typeface="Calibri" panose="020F0502020204030204" pitchFamily="34" charset="0"/>
              </a:rPr>
              <a:t>IL double ensuite un camion qui pèse à vide 4 000 kg. Il transporte 5 voitures de 1,2 tonnes chacune. </a:t>
            </a:r>
            <a:r>
              <a:rPr lang="fr-FR" sz="2400" b="1" i="1" dirty="0">
                <a:latin typeface="Calibri" panose="020F0502020204030204" pitchFamily="34" charset="0"/>
                <a:cs typeface="Calibri" panose="020F0502020204030204" pitchFamily="34" charset="0"/>
              </a:rPr>
              <a:t>Combien pèse l’ensemble ? </a:t>
            </a:r>
          </a:p>
          <a:p>
            <a:pPr marL="45720" indent="0">
              <a:buNone/>
            </a:pPr>
            <a:r>
              <a:rPr lang="fr-FR" sz="2400" i="1" dirty="0">
                <a:latin typeface="Calibri" panose="020F0502020204030204" pitchFamily="34" charset="0"/>
                <a:cs typeface="Calibri" panose="020F0502020204030204" pitchFamily="34" charset="0"/>
              </a:rPr>
              <a:t>Dans sa valise, il essaye de faire rentrer une pile de vêtements de 22 cm de large, une de 400 mm et une de 1,5 dm. Sa valise mesure 0,8 m. </a:t>
            </a:r>
            <a:r>
              <a:rPr lang="fr-FR" sz="2400" b="1" i="1" dirty="0">
                <a:latin typeface="Calibri" panose="020F0502020204030204" pitchFamily="34" charset="0"/>
                <a:cs typeface="Calibri" panose="020F0502020204030204" pitchFamily="34" charset="0"/>
              </a:rPr>
              <a:t>Est-ce possible ? Oui/non</a:t>
            </a:r>
          </a:p>
          <a:p>
            <a:pPr>
              <a:buFontTx/>
              <a:buChar char="-"/>
            </a:pPr>
            <a:endParaRPr lang="fr-FR" sz="2400" i="1" dirty="0">
              <a:latin typeface="Calibri" panose="020F0502020204030204" pitchFamily="34" charset="0"/>
              <a:cs typeface="Calibri" panose="020F0502020204030204" pitchFamily="34" charset="0"/>
            </a:endParaRPr>
          </a:p>
          <a:p>
            <a:pPr>
              <a:buFontTx/>
              <a:buChar char="-"/>
            </a:pPr>
            <a:endParaRPr lang="fr-FR" sz="2400" i="1" dirty="0">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FF106CDC-900E-F5E5-DDA1-455310952FE4}"/>
              </a:ext>
            </a:extLst>
          </p:cNvPr>
          <p:cNvPicPr>
            <a:picLocks noChangeAspect="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8717280" y="427512"/>
            <a:ext cx="2959014" cy="2311730"/>
          </a:xfrm>
          <a:prstGeom prst="rect">
            <a:avLst/>
          </a:prstGeom>
        </p:spPr>
      </p:pic>
    </p:spTree>
    <p:extLst>
      <p:ext uri="{BB962C8B-B14F-4D97-AF65-F5344CB8AC3E}">
        <p14:creationId xmlns:p14="http://schemas.microsoft.com/office/powerpoint/2010/main" val="2667980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CD9FB7-4800-465B-A485-EB3CB23D0B19}"/>
              </a:ext>
            </a:extLst>
          </p:cNvPr>
          <p:cNvSpPr>
            <a:spLocks noGrp="1"/>
          </p:cNvSpPr>
          <p:nvPr>
            <p:ph type="title"/>
          </p:nvPr>
        </p:nvSpPr>
        <p:spPr>
          <a:xfrm>
            <a:off x="1847528" y="274638"/>
            <a:ext cx="8229600" cy="1354162"/>
          </a:xfrm>
        </p:spPr>
        <p:txBody>
          <a:bodyPr>
            <a:normAutofit/>
          </a:bodyPr>
          <a:lstStyle/>
          <a:p>
            <a:pPr algn="ctr"/>
            <a:r>
              <a:rPr lang="fr-FR" b="1" dirty="0">
                <a:solidFill>
                  <a:srgbClr val="7030A0"/>
                </a:solidFill>
              </a:rPr>
              <a:t>Le journal de Jade</a:t>
            </a:r>
            <a:endParaRPr lang="fr-FR" dirty="0">
              <a:solidFill>
                <a:srgbClr val="7030A0"/>
              </a:solidFill>
            </a:endParaRPr>
          </a:p>
        </p:txBody>
      </p:sp>
      <p:sp>
        <p:nvSpPr>
          <p:cNvPr id="8" name="ZoneTexte 7">
            <a:extLst>
              <a:ext uri="{FF2B5EF4-FFF2-40B4-BE49-F238E27FC236}">
                <a16:creationId xmlns:a16="http://schemas.microsoft.com/office/drawing/2014/main" id="{EEA20DBE-8636-30A9-2329-50920DBF86EE}"/>
              </a:ext>
            </a:extLst>
          </p:cNvPr>
          <p:cNvSpPr txBox="1"/>
          <p:nvPr/>
        </p:nvSpPr>
        <p:spPr>
          <a:xfrm>
            <a:off x="1076077" y="1918914"/>
            <a:ext cx="8942566" cy="3416320"/>
          </a:xfrm>
          <a:prstGeom prst="rect">
            <a:avLst/>
          </a:prstGeom>
          <a:noFill/>
        </p:spPr>
        <p:txBody>
          <a:bodyPr wrap="square" rtlCol="0">
            <a:spAutoFit/>
          </a:bodyPr>
          <a:lstStyle/>
          <a:p>
            <a:r>
              <a:rPr lang="fr-FR" sz="2400" dirty="0"/>
              <a:t>Jade profite d’une pause pour lire un article passionnant sur les animaux et l’adoption. Elle y apprend plein de choses !</a:t>
            </a:r>
          </a:p>
          <a:p>
            <a:endParaRPr lang="fr-FR" sz="2400" dirty="0"/>
          </a:p>
          <a:p>
            <a:r>
              <a:rPr lang="fr-FR" sz="2400" dirty="0"/>
              <a:t>L’article est dans un magazine en ligne (page 5) :</a:t>
            </a:r>
          </a:p>
          <a:p>
            <a:r>
              <a:rPr lang="fr-FR" sz="2400" dirty="0">
                <a:hlinkClick r:id="rId2"/>
              </a:rPr>
              <a:t>https://fr.calameo.com/read/005490876242bc4625275</a:t>
            </a:r>
            <a:r>
              <a:rPr lang="fr-FR" sz="2400" dirty="0"/>
              <a:t> </a:t>
            </a:r>
          </a:p>
          <a:p>
            <a:endParaRPr lang="fr-FR" sz="2400" dirty="0"/>
          </a:p>
          <a:p>
            <a:r>
              <a:rPr lang="fr-FR" sz="2400" b="1" dirty="0">
                <a:solidFill>
                  <a:prstClr val="black"/>
                </a:solidFill>
                <a:highlight>
                  <a:srgbClr val="C0C0C0"/>
                </a:highlight>
                <a:ea typeface="+mj-ea"/>
                <a:cs typeface="+mj-cs"/>
              </a:rPr>
              <a:t>Défi 28:</a:t>
            </a:r>
          </a:p>
          <a:p>
            <a:endParaRPr lang="fr-FR" sz="2400" b="1" dirty="0"/>
          </a:p>
          <a:p>
            <a:r>
              <a:rPr lang="fr-FR" sz="2400" b="1" dirty="0"/>
              <a:t>Remets les mots dans l’ordre alphabétique.</a:t>
            </a:r>
          </a:p>
        </p:txBody>
      </p:sp>
    </p:spTree>
    <p:extLst>
      <p:ext uri="{BB962C8B-B14F-4D97-AF65-F5344CB8AC3E}">
        <p14:creationId xmlns:p14="http://schemas.microsoft.com/office/powerpoint/2010/main" val="89729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B869F9-DDF6-4301-A7DC-563DCCA6ACBC}"/>
              </a:ext>
            </a:extLst>
          </p:cNvPr>
          <p:cNvSpPr>
            <a:spLocks noGrp="1"/>
          </p:cNvSpPr>
          <p:nvPr>
            <p:ph type="title"/>
          </p:nvPr>
        </p:nvSpPr>
        <p:spPr/>
        <p:txBody>
          <a:bodyPr>
            <a:normAutofit/>
          </a:bodyPr>
          <a:lstStyle/>
          <a:p>
            <a:pPr algn="ctr"/>
            <a:r>
              <a:rPr lang="fr-FR" sz="4800" dirty="0">
                <a:solidFill>
                  <a:srgbClr val="7030A0"/>
                </a:solidFill>
              </a:rPr>
              <a:t>BRAVO !</a:t>
            </a:r>
          </a:p>
        </p:txBody>
      </p:sp>
      <p:sp>
        <p:nvSpPr>
          <p:cNvPr id="3" name="Espace réservé du contenu 2">
            <a:extLst>
              <a:ext uri="{FF2B5EF4-FFF2-40B4-BE49-F238E27FC236}">
                <a16:creationId xmlns:a16="http://schemas.microsoft.com/office/drawing/2014/main" id="{E5F14CF1-871D-492D-B561-B6999C95AFD0}"/>
              </a:ext>
            </a:extLst>
          </p:cNvPr>
          <p:cNvSpPr>
            <a:spLocks noGrp="1"/>
          </p:cNvSpPr>
          <p:nvPr>
            <p:ph idx="1"/>
          </p:nvPr>
        </p:nvSpPr>
        <p:spPr>
          <a:xfrm>
            <a:off x="684810" y="2057400"/>
            <a:ext cx="10331061" cy="4038600"/>
          </a:xfrm>
        </p:spPr>
        <p:txBody>
          <a:bodyPr>
            <a:normAutofit fontScale="92500" lnSpcReduction="10000"/>
          </a:bodyPr>
          <a:lstStyle/>
          <a:p>
            <a:pPr marL="45720" indent="0">
              <a:buNone/>
            </a:pPr>
            <a:r>
              <a:rPr lang="fr-FR" sz="4400" dirty="0">
                <a:solidFill>
                  <a:schemeClr val="tx1"/>
                </a:solidFill>
              </a:rPr>
              <a:t>Tu as toi aussi mérité de bonnes vacances !</a:t>
            </a:r>
          </a:p>
          <a:p>
            <a:pPr marL="45720" indent="0">
              <a:buNone/>
            </a:pPr>
            <a:endParaRPr lang="fr-FR" sz="4400" dirty="0">
              <a:solidFill>
                <a:schemeClr val="tx1"/>
              </a:solidFill>
            </a:endParaRPr>
          </a:p>
          <a:p>
            <a:pPr marL="45720" indent="0">
              <a:buNone/>
            </a:pPr>
            <a:endParaRPr lang="fr-FR" sz="4400" dirty="0">
              <a:solidFill>
                <a:schemeClr val="tx1"/>
              </a:solidFill>
            </a:endParaRPr>
          </a:p>
          <a:p>
            <a:pPr marL="45720" indent="0">
              <a:buNone/>
            </a:pPr>
            <a:endParaRPr lang="fr-FR" sz="4400" dirty="0">
              <a:solidFill>
                <a:schemeClr val="tx1"/>
              </a:solidFill>
            </a:endParaRPr>
          </a:p>
          <a:p>
            <a:pPr marL="45720" indent="0">
              <a:buNone/>
            </a:pPr>
            <a:r>
              <a:rPr lang="fr-FR" sz="4400" dirty="0">
                <a:solidFill>
                  <a:schemeClr val="tx1"/>
                </a:solidFill>
              </a:rPr>
              <a:t>Profites-en bien et pense à envoyer des cartes postales aux copains (et aux maîtresses !)</a:t>
            </a:r>
          </a:p>
        </p:txBody>
      </p:sp>
      <p:pic>
        <p:nvPicPr>
          <p:cNvPr id="7" name="Image 6">
            <a:extLst>
              <a:ext uri="{FF2B5EF4-FFF2-40B4-BE49-F238E27FC236}">
                <a16:creationId xmlns:a16="http://schemas.microsoft.com/office/drawing/2014/main" id="{3F894171-7956-5CA7-7F18-05514F06786A}"/>
              </a:ext>
            </a:extLst>
          </p:cNvPr>
          <p:cNvPicPr>
            <a:picLocks noChangeAspect="1"/>
          </p:cNvPicPr>
          <p:nvPr/>
        </p:nvPicPr>
        <p:blipFill rotWithShape="1">
          <a:blip r:embed="rId2">
            <a:extLst>
              <a:ext uri="{28A0092B-C50C-407E-A947-70E740481C1C}">
                <a14:useLocalDpi xmlns:a14="http://schemas.microsoft.com/office/drawing/2010/main" val="0"/>
              </a:ext>
            </a:extLst>
          </a:blip>
          <a:srcRect t="53615" r="35611" b="-6045"/>
          <a:stretch/>
        </p:blipFill>
        <p:spPr>
          <a:xfrm>
            <a:off x="4492825" y="2464905"/>
            <a:ext cx="3013205" cy="2586968"/>
          </a:xfrm>
          <a:prstGeom prst="rect">
            <a:avLst/>
          </a:prstGeom>
        </p:spPr>
      </p:pic>
    </p:spTree>
    <p:extLst>
      <p:ext uri="{BB962C8B-B14F-4D97-AF65-F5344CB8AC3E}">
        <p14:creationId xmlns:p14="http://schemas.microsoft.com/office/powerpoint/2010/main" val="3130340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as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as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e">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otalTime>227</TotalTime>
  <Words>277</Words>
  <Application>Microsoft Office PowerPoint</Application>
  <PresentationFormat>Grand écran</PresentationFormat>
  <Paragraphs>28</Paragraphs>
  <Slides>5</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5</vt:i4>
      </vt:variant>
    </vt:vector>
  </HeadingPairs>
  <TitlesOfParts>
    <vt:vector size="11" baseType="lpstr">
      <vt:lpstr>Arial</vt:lpstr>
      <vt:lpstr>Arial Black</vt:lpstr>
      <vt:lpstr>Calibri</vt:lpstr>
      <vt:lpstr>Corbel</vt:lpstr>
      <vt:lpstr>Thème Office</vt:lpstr>
      <vt:lpstr>Base</vt:lpstr>
      <vt:lpstr>Les vacances de Jade et Augustin</vt:lpstr>
      <vt:lpstr>L’histoire</vt:lpstr>
      <vt:lpstr>Les bagages d’Augustin</vt:lpstr>
      <vt:lpstr>Le journal de Jade</vt:lpstr>
      <vt:lpstr>BRAVO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Gagne ton chapitre</dc:title>
  <dc:creator>MHF</dc:creator>
  <cp:lastModifiedBy>NP</cp:lastModifiedBy>
  <cp:revision>29</cp:revision>
  <dcterms:created xsi:type="dcterms:W3CDTF">2021-06-27T12:28:36Z</dcterms:created>
  <dcterms:modified xsi:type="dcterms:W3CDTF">2022-07-02T10:13:30Z</dcterms:modified>
</cp:coreProperties>
</file>